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4"/>
  </p:notesMasterIdLst>
  <p:sldIdLst>
    <p:sldId id="256" r:id="rId3"/>
    <p:sldId id="259" r:id="rId4"/>
    <p:sldId id="305" r:id="rId5"/>
    <p:sldId id="306" r:id="rId6"/>
    <p:sldId id="303" r:id="rId7"/>
    <p:sldId id="264" r:id="rId8"/>
    <p:sldId id="280" r:id="rId9"/>
    <p:sldId id="284" r:id="rId10"/>
    <p:sldId id="270" r:id="rId11"/>
    <p:sldId id="278" r:id="rId12"/>
    <p:sldId id="302" r:id="rId1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астасия Скачкова" initials="АС" lastIdx="1" clrIdx="0">
    <p:extLst>
      <p:ext uri="{19B8F6BF-5375-455C-9EA6-DF929625EA0E}">
        <p15:presenceInfo xmlns:p15="http://schemas.microsoft.com/office/powerpoint/2012/main" userId="9f09c1b52548170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EA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20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072563365975221E-2"/>
          <c:y val="1.8224194947798096E-2"/>
          <c:w val="0.87053621026235173"/>
          <c:h val="0.936290446872715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
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12000000"/>
              </a:lightRig>
            </a:scene3d>
            <a:sp3d prstMaterial="powder"/>
          </c:spPr>
          <c:invertIfNegative val="0"/>
          <c:dPt>
            <c:idx val="0"/>
            <c:invertIfNegative val="0"/>
            <c:bubble3D val="0"/>
            <c:spPr>
              <a:solidFill>
                <a:srgbClr val="082FAC"/>
              </a:solidFill>
              <a:ln>
                <a:noFill/>
              </a:ln>
              <a:effectLst>
                <a:outerShdw blurRad="65500" dist="38100" dir="5400000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contrasting" dir="t">
                  <a:rot lat="0" lon="0" rev="12000000"/>
                </a:lightRig>
              </a:scene3d>
              <a:sp3d prstMaterial="powder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937-4980-8D82-5A545D1CA82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90000"/>
                </a:schemeClr>
              </a:solidFill>
              <a:ln>
                <a:noFill/>
              </a:ln>
              <a:effectLst>
                <a:outerShdw blurRad="65500" dist="38100" dir="5400000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contrasting" dir="t">
                  <a:rot lat="0" lon="0" rev="12000000"/>
                </a:lightRig>
              </a:scene3d>
              <a:sp3d prstMaterial="powder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937-4980-8D82-5A545D1CA827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F937-4980-8D82-5A545D1CA827}"/>
              </c:ext>
            </c:extLst>
          </c:dPt>
          <c:dLbls>
            <c:dLbl>
              <c:idx val="0"/>
              <c:layout>
                <c:manualLayout>
                  <c:x val="-5.9620261442657734E-3"/>
                  <c:y val="-1.445649936892257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937-4980-8D82-5A545D1CA82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1521618551432311E-3"/>
                  <c:y val="-1.73477992427070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937-4980-8D82-5A545D1CA82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9.4183784935923057E-3"/>
                  <c:y val="-1.73477992427070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F937-4980-8D82-5A545D1CA82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2022</c:v>
                </c:pt>
                <c:pt idx="1">
                  <c:v>2023</c:v>
                </c:pt>
                <c:pt idx="2">
                  <c:v>I полугодие 2024 г.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F937-4980-8D82-5A545D1CA82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0787536"/>
        <c:axId val="110785184"/>
      </c:barChart>
      <c:catAx>
        <c:axId val="110787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0785184"/>
        <c:crosses val="autoZero"/>
        <c:auto val="1"/>
        <c:lblAlgn val="ctr"/>
        <c:lblOffset val="100"/>
        <c:noMultiLvlLbl val="0"/>
      </c:catAx>
      <c:valAx>
        <c:axId val="110785184"/>
        <c:scaling>
          <c:orientation val="minMax"/>
          <c:max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0787536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algn="ctr" defTabSz="914400" rtl="0" eaLnBrk="1" latinLnBrk="0" hangingPunct="1">
              <a:defRPr lang="ru-RU" sz="1800" b="1" i="0" u="none" strike="noStrike" kern="1200" spc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ru-RU" sz="1800" b="1" kern="1200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Количество пострадавших </a:t>
            </a:r>
          </a:p>
          <a:p>
            <a:pPr marL="0" algn="ctr" defTabSz="914400" rtl="0" eaLnBrk="1" latinLnBrk="0" hangingPunct="1">
              <a:defRPr lang="ru-RU" sz="1800" b="1">
                <a:solidFill>
                  <a:srgbClr val="002060"/>
                </a:solidFill>
              </a:defRPr>
            </a:pPr>
            <a:r>
              <a:rPr lang="ru-RU" sz="1800" b="1" kern="1200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результате </a:t>
            </a:r>
          </a:p>
          <a:p>
            <a:pPr marL="0" algn="ctr" defTabSz="914400" rtl="0" eaLnBrk="1" latinLnBrk="0" hangingPunct="1">
              <a:defRPr lang="ru-RU" sz="1800" b="1">
                <a:solidFill>
                  <a:srgbClr val="002060"/>
                </a:solidFill>
              </a:defRPr>
            </a:pPr>
            <a:r>
              <a:rPr lang="ru-RU" sz="1800" b="1" kern="1200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аварий и несчастных случаев</a:t>
            </a:r>
          </a:p>
        </c:rich>
      </c:tx>
      <c:layout>
        <c:manualLayout>
          <c:xMode val="edge"/>
          <c:yMode val="edge"/>
          <c:x val="0.16589950365848244"/>
          <c:y val="6.01390546721847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algn="ctr" defTabSz="914400" rtl="0" eaLnBrk="1" latinLnBrk="0" hangingPunct="1">
            <a:defRPr lang="ru-RU" sz="1800" b="1" i="0" u="none" strike="noStrike" kern="1200" spc="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477721114643441"/>
          <c:y val="0.20328700179507597"/>
          <c:w val="0.80298351717829231"/>
          <c:h val="0.65897974297538664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пострадавших</c:v>
                </c:pt>
              </c:strCache>
            </c:strRef>
          </c:tx>
          <c:spPr>
            <a:ln>
              <a:solidFill>
                <a:schemeClr val="accent1">
                  <a:alpha val="5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82FAC"/>
              </a:solidFill>
              <a:ln>
                <a:solidFill>
                  <a:schemeClr val="accent1">
                    <a:alpha val="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D4E-46D0-816D-115E5967812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90000"/>
                </a:schemeClr>
              </a:solidFill>
              <a:ln>
                <a:solidFill>
                  <a:schemeClr val="accent1">
                    <a:alpha val="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D4E-46D0-816D-115E59678120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accent1">
                    <a:alpha val="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D4E-46D0-816D-115E59678120}"/>
              </c:ext>
            </c:extLst>
          </c:dPt>
          <c:dLbls>
            <c:dLbl>
              <c:idx val="0"/>
              <c:layout>
                <c:manualLayout>
                  <c:x val="-1.1574087259048805E-2"/>
                  <c:y val="-1.23026791548682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D4E-46D0-816D-115E5967812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4943001037794639E-3"/>
                  <c:y val="-1.1320060988891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D4E-46D0-816D-115E5967812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7870436295244026E-3"/>
                  <c:y val="-1.16849488128949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D4E-46D0-816D-115E5967812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2022</c:v>
                </c:pt>
                <c:pt idx="1">
                  <c:v>2023</c:v>
                </c:pt>
                <c:pt idx="2">
                  <c:v>I полугодие 2024 г.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DD4E-46D0-816D-115E596781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5"/>
        <c:overlap val="-27"/>
        <c:axId val="110790280"/>
        <c:axId val="110786360"/>
      </c:barChart>
      <c:catAx>
        <c:axId val="110790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ru-RU" sz="14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0786360"/>
        <c:crosses val="autoZero"/>
        <c:auto val="1"/>
        <c:lblAlgn val="ctr"/>
        <c:lblOffset val="100"/>
        <c:noMultiLvlLbl val="0"/>
      </c:catAx>
      <c:valAx>
        <c:axId val="110786360"/>
        <c:scaling>
          <c:orientation val="minMax"/>
          <c:max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079028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33254531126871"/>
          <c:y val="9.3480978044754887E-2"/>
          <c:w val="0.44624234885553538"/>
          <c:h val="0.7650642476393766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Проверки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841-435E-9314-C7D16D980E1B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841-435E-9314-C7D16D980E1B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841-435E-9314-C7D16D980E1B}"/>
              </c:ext>
            </c:extLst>
          </c:dPt>
          <c:dPt>
            <c:idx val="3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841-435E-9314-C7D16D980E1B}"/>
              </c:ext>
            </c:extLst>
          </c:dPt>
          <c:dLbls>
            <c:dLbl>
              <c:idx val="0"/>
              <c:layout>
                <c:manualLayout>
                  <c:x val="0.11165596880898701"/>
                  <c:y val="-0.10622309105422685"/>
                </c:manualLayout>
              </c:layout>
              <c:tx>
                <c:rich>
                  <a:bodyPr/>
                  <a:lstStyle/>
                  <a:p>
                    <a:fld id="{9BAB327F-51EF-4F9D-9A88-445BA77E1591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8E627132-0528-4865-8116-F87C1F820C9E}" type="VALUE">
                      <a:rPr lang="ru-RU" baseline="0" smtClean="0"/>
                      <a:pPr/>
                      <a:t>[ЗНАЧЕНИЕ]</a:t>
                    </a:fld>
                    <a:endParaRPr lang="ru-RU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24335518720105548"/>
                  <c:y val="1.205579681898818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42554107794088"/>
                  <c:y val="2.4939100483956922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0948512837429215"/>
                  <c:y val="-6.916535507289776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FFFFFF"/>
              </a:solidFill>
              <a:ln>
                <a:solidFill>
                  <a:srgbClr val="000000"/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Лист1!$A$3:$A$5</c:f>
              <c:strCache>
                <c:ptCount val="3"/>
                <c:pt idx="0">
                  <c:v>Внеплановые</c:v>
                </c:pt>
                <c:pt idx="1">
                  <c:v>Проверки соблюдения технических регламентов</c:v>
                </c:pt>
                <c:pt idx="2">
                  <c:v>Проверки лицензионных требований </c:v>
                </c:pt>
              </c:strCache>
            </c:strRef>
          </c:cat>
          <c:val>
            <c:numRef>
              <c:f>Лист1!$B$3:$B$5</c:f>
              <c:numCache>
                <c:formatCode>General</c:formatCode>
                <c:ptCount val="3"/>
                <c:pt idx="0">
                  <c:v>1</c:v>
                </c:pt>
                <c:pt idx="1">
                  <c:v>342</c:v>
                </c:pt>
                <c:pt idx="2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A841-435E-9314-C7D16D980E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8861422654718052E-2"/>
          <c:y val="0.82603975921003925"/>
          <c:w val="0.94955032345556845"/>
          <c:h val="0.158376444921407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206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c:style val="2"/>
  <c:chart>
    <c:title>
      <c:tx>
        <c:rich>
          <a:bodyPr rot="0"/>
          <a:lstStyle/>
          <a:p>
            <a:pPr algn="ctr" rtl="0">
              <a:defRPr lang="ru-RU" sz="16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ru-RU" sz="1600" b="1" i="0" u="none" strike="noStrike" kern="1200" baseline="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РЕЗУЛЬТАТИВНОСТЬ НАДЗОРА</a:t>
            </a:r>
          </a:p>
        </c:rich>
      </c:tx>
      <c:layout>
        <c:manualLayout>
          <c:xMode val="edge"/>
          <c:yMode val="edge"/>
          <c:x val="0.1522489316239316"/>
          <c:y val="1.5590302386014644E-2"/>
        </c:manualLayout>
      </c:layout>
      <c:overlay val="0"/>
      <c:spPr>
        <a:noFill/>
        <a:ln w="0">
          <a:noFill/>
        </a:ln>
      </c:spPr>
    </c:title>
    <c:autoTitleDeleted val="0"/>
    <c:view3D>
      <c:rotX val="15"/>
      <c:rotY val="20"/>
      <c:rAngAx val="1"/>
    </c:view3D>
    <c:floor>
      <c:thickness val="0"/>
      <c:spPr>
        <a:noFill/>
        <a:ln w="9360">
          <a:noFill/>
        </a:ln>
      </c:spPr>
    </c:floor>
    <c:sideWall>
      <c:thickness val="0"/>
      <c:spPr>
        <a:noFill/>
        <a:ln w="9360">
          <a:noFill/>
        </a:ln>
      </c:spPr>
    </c:sideWall>
    <c:backWall>
      <c:thickness val="0"/>
      <c:spPr>
        <a:noFill/>
        <a:ln w="936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 полугодие 2024 г.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0">
              <a:noFill/>
            </a:ln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8E55-48EC-8AFF-66012C69554D}"/>
              </c:ext>
            </c:extLst>
          </c:dPt>
          <c:dLbls>
            <c:dLbl>
              <c:idx val="0"/>
              <c:layout>
                <c:manualLayout>
                  <c:x val="-6.7834343192636898E-2"/>
                  <c:y val="-0.109375"/>
                </c:manualLayout>
              </c:layout>
              <c:numFmt formatCode="0.0" sourceLinked="0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8E55-48EC-8AFF-66012C69554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нарушений/на 1 проверку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E55-48EC-8AFF-66012C6955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0790672"/>
        <c:axId val="110784400"/>
        <c:axId val="0"/>
      </c:bar3DChart>
      <c:catAx>
        <c:axId val="1107906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9360">
            <a:noFill/>
          </a:ln>
        </c:spPr>
        <c:crossAx val="110784400"/>
        <c:crosses val="autoZero"/>
        <c:auto val="1"/>
        <c:lblAlgn val="ctr"/>
        <c:lblOffset val="100"/>
        <c:noMultiLvlLbl val="0"/>
      </c:catAx>
      <c:valAx>
        <c:axId val="110784400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0.0" sourceLinked="0"/>
        <c:majorTickMark val="none"/>
        <c:minorTickMark val="none"/>
        <c:tickLblPos val="nextTo"/>
        <c:spPr>
          <a:ln w="9360">
            <a:noFill/>
          </a:ln>
        </c:spPr>
        <c:crossAx val="110790672"/>
        <c:crosses val="autoZero"/>
        <c:crossBetween val="between"/>
      </c:valAx>
    </c:plotArea>
    <c:legend>
      <c:legendPos val="b"/>
      <c:layout/>
      <c:overlay val="0"/>
      <c:spPr>
        <a:noFill/>
        <a:ln w="0">
          <a:noFill/>
        </a:ln>
      </c:spPr>
    </c:legend>
    <c:plotVisOnly val="1"/>
    <c:dispBlanksAs val="gap"/>
    <c:showDLblsOverMax val="1"/>
  </c:chart>
  <c:spPr>
    <a:noFill/>
    <a:ln w="0">
      <a:noFill/>
    </a:ln>
  </c:spPr>
  <c:txPr>
    <a:bodyPr/>
    <a:lstStyle/>
    <a:p>
      <a:pPr>
        <a:defRPr>
          <a:solidFill>
            <a:schemeClr val="tx1">
              <a:lumMod val="65000"/>
              <a:lumOff val="35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c:style val="2"/>
  <c:chart>
    <c:title>
      <c:tx>
        <c:rich>
          <a:bodyPr rot="0"/>
          <a:lstStyle/>
          <a:p>
            <a:pPr algn="ctr" rtl="0">
              <a:defRPr lang="ru-RU" sz="16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u="none" strike="noStrike" kern="1200" baseline="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Уровень</a:t>
            </a:r>
            <a:r>
              <a:rPr lang="ru-RU" sz="1600" b="1" i="0" u="none" strike="noStrike" kern="1200" baseline="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800" b="1" i="0" u="none" strike="noStrike" kern="1200" baseline="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требовательности</a:t>
            </a:r>
          </a:p>
        </c:rich>
      </c:tx>
      <c:layout>
        <c:manualLayout>
          <c:xMode val="edge"/>
          <c:yMode val="edge"/>
          <c:x val="0.14817801354923349"/>
          <c:y val="4.8330163209649835E-2"/>
        </c:manualLayout>
      </c:layout>
      <c:overlay val="0"/>
      <c:spPr>
        <a:noFill/>
        <a:ln w="0">
          <a:noFill/>
        </a:ln>
      </c:spPr>
    </c:title>
    <c:autoTitleDeleted val="0"/>
    <c:view3D>
      <c:rotX val="15"/>
      <c:rotY val="20"/>
      <c:rAngAx val="1"/>
    </c:view3D>
    <c:floor>
      <c:thickness val="0"/>
      <c:spPr>
        <a:noFill/>
        <a:ln w="9360">
          <a:noFill/>
        </a:ln>
      </c:spPr>
    </c:floor>
    <c:sideWall>
      <c:thickness val="0"/>
      <c:spPr>
        <a:noFill/>
        <a:ln w="9360">
          <a:noFill/>
        </a:ln>
      </c:spPr>
    </c:sideWall>
    <c:backWall>
      <c:thickness val="0"/>
      <c:spPr>
        <a:noFill/>
        <a:ln w="936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г.</c:v>
                </c:pt>
              </c:strCache>
            </c:strRef>
          </c:tx>
          <c:spPr>
            <a:solidFill>
              <a:srgbClr val="BBE0E3"/>
            </a:solidFill>
            <a:ln w="0">
              <a:noFill/>
            </a:ln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7BA6-4818-A49E-23C8E31888EA}"/>
              </c:ext>
            </c:extLst>
          </c:dPt>
          <c:dLbls>
            <c:dLbl>
              <c:idx val="0"/>
              <c:layout>
                <c:manualLayout>
                  <c:x val="-4.8100716082051499E-2"/>
                  <c:y val="-8.4375000000000006E-2"/>
                </c:manualLayout>
              </c:layout>
              <c:numFmt formatCode="General" sourceLinked="0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BA6-4818-A49E-23C8E31888E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проверок/чел.в месяц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BA6-4818-A49E-23C8E31888E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 полугодие 2024 г.</c:v>
                </c:pt>
              </c:strCache>
            </c:strRef>
          </c:tx>
          <c:spPr>
            <a:solidFill>
              <a:srgbClr val="333399"/>
            </a:solidFill>
            <a:ln w="0">
              <a:noFill/>
            </a:ln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7BA6-4818-A49E-23C8E31888EA}"/>
              </c:ext>
            </c:extLst>
          </c:dPt>
          <c:dLbls>
            <c:dLbl>
              <c:idx val="0"/>
              <c:layout>
                <c:manualLayout>
                  <c:x val="0.18883829562858206"/>
                  <c:y val="-8.2668352734368594E-2"/>
                </c:manualLayout>
              </c:layout>
              <c:numFmt formatCode="General" sourceLinked="0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BA6-4818-A49E-23C8E31888EA}"/>
                </c:ext>
                <c:ext xmlns:c15="http://schemas.microsoft.com/office/drawing/2012/chart" uri="{CE6537A1-D6FC-4f65-9D91-7224C49458BB}">
                  <c15:layout>
                    <c:manualLayout>
                      <c:w val="6.5890039151634522E-2"/>
                      <c:h val="4.2018589946022714E-2"/>
                    </c:manualLayout>
                  </c15:layout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проверок/чел.в месяц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BA6-4818-A49E-23C8E31888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0788320"/>
        <c:axId val="110784792"/>
        <c:axId val="0"/>
      </c:bar3DChart>
      <c:catAx>
        <c:axId val="110788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9360">
            <a:noFill/>
          </a:ln>
        </c:spPr>
        <c:crossAx val="110784792"/>
        <c:crosses val="autoZero"/>
        <c:auto val="1"/>
        <c:lblAlgn val="ctr"/>
        <c:lblOffset val="100"/>
        <c:noMultiLvlLbl val="0"/>
      </c:catAx>
      <c:valAx>
        <c:axId val="110784792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9360">
            <a:noFill/>
          </a:ln>
        </c:spPr>
        <c:crossAx val="110788320"/>
        <c:crosses val="autoZero"/>
        <c:crossBetween val="between"/>
      </c:valAx>
    </c:plotArea>
    <c:legend>
      <c:legendPos val="b"/>
      <c:layout/>
      <c:overlay val="0"/>
      <c:spPr>
        <a:noFill/>
        <a:ln w="0">
          <a:noFill/>
        </a:ln>
      </c:spPr>
    </c:legend>
    <c:plotVisOnly val="1"/>
    <c:dispBlanksAs val="gap"/>
    <c:showDLblsOverMax val="1"/>
  </c:chart>
  <c:spPr>
    <a:noFill/>
    <a:ln w="0">
      <a:noFill/>
    </a:ln>
  </c:spPr>
  <c:txPr>
    <a:bodyPr/>
    <a:lstStyle/>
    <a:p>
      <a:pPr>
        <a:defRPr>
          <a:solidFill>
            <a:schemeClr val="tx1">
              <a:lumMod val="65000"/>
              <a:lumOff val="35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583683135676631"/>
          <c:y val="0.17077086966095542"/>
          <c:w val="0.88365608504939286"/>
          <c:h val="0.7006692217507484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Сведения ПК</c:v>
                </c:pt>
              </c:strCache>
            </c:strRef>
          </c:tx>
          <c:explosion val="4"/>
          <c:dPt>
            <c:idx val="0"/>
            <c:bubble3D val="0"/>
            <c:explosion val="1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76C-43B5-8F94-F27D57B7C4EE}"/>
              </c:ext>
            </c:extLst>
          </c:dPt>
          <c:dPt>
            <c:idx val="1"/>
            <c:bubble3D val="0"/>
            <c:explosion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76C-43B5-8F94-F27D57B7C4EE}"/>
              </c:ext>
            </c:extLst>
          </c:dPt>
          <c:dLbls>
            <c:dLbl>
              <c:idx val="0"/>
              <c:layout>
                <c:manualLayout>
                  <c:x val="9.8744968105243899E-2"/>
                  <c:y val="-0.113617311369240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76C-43B5-8F94-F27D57B7C4E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9.8868407150999524E-2"/>
                  <c:y val="8.900627006313731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76C-43B5-8F94-F27D57B7C4E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rgbClr val="FFFFFF"/>
              </a:solidFill>
              <a:ln>
                <a:solidFill>
                  <a:srgbClr val="000000"/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Лист1!$A$2:$A$5</c:f>
              <c:strCache>
                <c:ptCount val="2"/>
                <c:pt idx="0">
                  <c:v>сдано</c:v>
                </c:pt>
                <c:pt idx="1">
                  <c:v>не сдано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2"/>
                <c:pt idx="0">
                  <c:v>291</c:v>
                </c:pt>
                <c:pt idx="1">
                  <c:v>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76C-43B5-8F94-F27D57B7C4E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642509459237295"/>
          <c:y val="0.91525254268557588"/>
          <c:w val="0.86235020991464395"/>
          <c:h val="6.58522404269066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noFill/>
        <a:ln w="9360">
          <a:noFill/>
        </a:ln>
      </c:spPr>
    </c:floor>
    <c:sideWall>
      <c:thickness val="0"/>
      <c:spPr>
        <a:noFill/>
        <a:ln w="9360">
          <a:noFill/>
        </a:ln>
      </c:spPr>
    </c:sideWall>
    <c:backWall>
      <c:thickness val="0"/>
      <c:spPr>
        <a:noFill/>
        <a:ln w="9360">
          <a:noFill/>
        </a:ln>
      </c:spPr>
    </c:backWall>
    <c:plotArea>
      <c:layout>
        <c:manualLayout>
          <c:layoutTarget val="inner"/>
          <c:xMode val="edge"/>
          <c:yMode val="edge"/>
          <c:x val="0.125374531835206"/>
          <c:y val="0.13753071773578501"/>
          <c:w val="0.87354868913857697"/>
          <c:h val="0.70366918057791705"/>
        </c:manualLayout>
      </c:layout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9100696"/>
        <c:axId val="179101480"/>
        <c:axId val="0"/>
      </c:bar3DChart>
      <c:catAx>
        <c:axId val="1791006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crossAx val="179101480"/>
        <c:crosses val="autoZero"/>
        <c:auto val="1"/>
        <c:lblAlgn val="ctr"/>
        <c:lblOffset val="100"/>
        <c:noMultiLvlLbl val="0"/>
      </c:catAx>
      <c:valAx>
        <c:axId val="179101480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9360">
            <a:noFill/>
          </a:ln>
        </c:spPr>
        <c:crossAx val="17910069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5665293318975607"/>
          <c:y val="9.3532015065913382E-2"/>
          <c:w val="0.52963496921425601"/>
          <c:h val="5.7503497728124499E-2"/>
        </c:manualLayout>
      </c:layout>
      <c:overlay val="0"/>
      <c:spPr>
        <a:noFill/>
        <a:ln w="0">
          <a:noFill/>
        </a:ln>
      </c:spPr>
    </c:legend>
    <c:plotVisOnly val="1"/>
    <c:dispBlanksAs val="gap"/>
    <c:showDLblsOverMax val="1"/>
  </c:chart>
  <c:spPr>
    <a:noFill/>
    <a:ln w="0">
      <a:noFill/>
    </a:ln>
  </c:spPr>
  <c:txPr>
    <a:bodyPr/>
    <a:lstStyle/>
    <a:p>
      <a:pPr>
        <a:defRPr sz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0.48406</cdr:x>
      <cdr:y>0.09629</cdr:y>
    </cdr:from>
    <cdr:to>
      <cdr:x>0.4893</cdr:x>
      <cdr:y>0.28249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26210" y="490335"/>
          <a:ext cx="45719" cy="948195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>
            <a:ln>
              <a:solidFill>
                <a:srgbClr val="FFFF00"/>
              </a:solidFill>
            </a:ln>
            <a:solidFill>
              <a:srgbClr val="FFFF0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0.13551</cdr:x>
      <cdr:y>0.06751</cdr:y>
    </cdr:from>
    <cdr:to>
      <cdr:x>0.42996</cdr:x>
      <cdr:y>0.23351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="" xmlns:a16="http://schemas.microsoft.com/office/drawing/2014/main" id="{3B675CE1-6219-A25F-F894-C8A18F72D6BB}"/>
            </a:ext>
          </a:extLst>
        </cdr:cNvPr>
        <cdr:cNvSpPr txBox="1"/>
      </cdr:nvSpPr>
      <cdr:spPr>
        <a:xfrm xmlns:a="http://schemas.openxmlformats.org/drawingml/2006/main">
          <a:off x="974798" y="250452"/>
          <a:ext cx="2118049" cy="6158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ru-RU" sz="2000" b="0" strike="noStrike" spc="-1">
                <a:solidFill>
                  <a:srgbClr val="000000"/>
                </a:solidFill>
                <a:latin typeface="Open Sans"/>
              </a:rPr>
              <a:t>Для правки формата примечаний щёлкните мышью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&lt;верхний колонтитул&gt;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dt" idx="7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&lt;дата/время&gt;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ftr" idx="8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</a:p>
        </p:txBody>
      </p:sp>
      <p:sp>
        <p:nvSpPr>
          <p:cNvPr id="87" name="PlaceHolder 6"/>
          <p:cNvSpPr>
            <a:spLocks noGrp="1"/>
          </p:cNvSpPr>
          <p:nvPr>
            <p:ph type="sldNum" idx="9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buNone/>
            </a:pPr>
            <a:fld id="{4F4CB127-5A67-4E5C-A3CB-9485E1C34BE2}" type="slidenum"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920373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prstGeom prst="rect">
            <a:avLst/>
          </a:prstGeom>
          <a:ln w="0">
            <a:noFill/>
          </a:ln>
        </p:spPr>
      </p:sp>
      <p:sp>
        <p:nvSpPr>
          <p:cNvPr id="493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6360" cy="446292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94" name="PlaceHolder 3"/>
          <p:cNvSpPr>
            <a:spLocks noGrp="1"/>
          </p:cNvSpPr>
          <p:nvPr>
            <p:ph type="sldNum" idx="57"/>
          </p:nvPr>
        </p:nvSpPr>
        <p:spPr>
          <a:xfrm>
            <a:off x="3852360" y="9429840"/>
            <a:ext cx="2944800" cy="49644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AE7329BA-2EC7-427F-A265-D527DEE796BE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2</a:t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805842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17450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9964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prstGeom prst="rect">
            <a:avLst/>
          </a:prstGeom>
          <a:ln w="0">
            <a:noFill/>
          </a:ln>
        </p:spPr>
      </p:sp>
      <p:sp>
        <p:nvSpPr>
          <p:cNvPr id="514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6360" cy="446292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15" name="PlaceHolder 3"/>
          <p:cNvSpPr>
            <a:spLocks noGrp="1"/>
          </p:cNvSpPr>
          <p:nvPr>
            <p:ph type="sldNum" idx="64"/>
          </p:nvPr>
        </p:nvSpPr>
        <p:spPr>
          <a:xfrm>
            <a:off x="3852360" y="9429840"/>
            <a:ext cx="2944800" cy="49644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03E83E68-FA6C-4AB5-BB67-B686EE6FD8E5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5</a:t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660333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prstGeom prst="rect">
            <a:avLst/>
          </a:prstGeom>
          <a:ln w="0">
            <a:noFill/>
          </a:ln>
        </p:spPr>
      </p:sp>
      <p:sp>
        <p:nvSpPr>
          <p:cNvPr id="508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6360" cy="446292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09" name="PlaceHolder 3"/>
          <p:cNvSpPr>
            <a:spLocks noGrp="1"/>
          </p:cNvSpPr>
          <p:nvPr>
            <p:ph type="sldNum" idx="62"/>
          </p:nvPr>
        </p:nvSpPr>
        <p:spPr>
          <a:xfrm>
            <a:off x="3852360" y="9429840"/>
            <a:ext cx="2944800" cy="49644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1238A5DB-45B6-4591-8FF0-F5CC940984DE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6</a:t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2278954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prstGeom prst="rect">
            <a:avLst/>
          </a:prstGeom>
          <a:ln w="0">
            <a:noFill/>
          </a:ln>
        </p:spPr>
      </p:sp>
      <p:sp>
        <p:nvSpPr>
          <p:cNvPr id="556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6360" cy="446292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57" name="PlaceHolder 3"/>
          <p:cNvSpPr>
            <a:spLocks noGrp="1"/>
          </p:cNvSpPr>
          <p:nvPr>
            <p:ph type="sldNum" idx="78"/>
          </p:nvPr>
        </p:nvSpPr>
        <p:spPr>
          <a:xfrm>
            <a:off x="3852360" y="9429840"/>
            <a:ext cx="2944800" cy="49644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5D3D2A04-A5FF-43AA-A451-6C9A9B5CD8FF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8</a:t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29092531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prstGeom prst="rect">
            <a:avLst/>
          </a:prstGeom>
          <a:ln w="0">
            <a:noFill/>
          </a:ln>
        </p:spPr>
      </p:sp>
      <p:sp>
        <p:nvSpPr>
          <p:cNvPr id="526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6360" cy="446292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27" name="PlaceHolder 3"/>
          <p:cNvSpPr>
            <a:spLocks noGrp="1"/>
          </p:cNvSpPr>
          <p:nvPr>
            <p:ph type="sldNum" idx="68"/>
          </p:nvPr>
        </p:nvSpPr>
        <p:spPr>
          <a:xfrm>
            <a:off x="3852360" y="9429840"/>
            <a:ext cx="2944800" cy="49644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5C21AA17-BA39-454A-8045-EC105B2F76FE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9</a:t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1633794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prstGeom prst="rect">
            <a:avLst/>
          </a:prstGeom>
          <a:ln w="0">
            <a:noFill/>
          </a:ln>
        </p:spPr>
      </p:sp>
      <p:sp>
        <p:nvSpPr>
          <p:cNvPr id="550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6360" cy="446292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51" name="PlaceHolder 3"/>
          <p:cNvSpPr>
            <a:spLocks noGrp="1"/>
          </p:cNvSpPr>
          <p:nvPr>
            <p:ph type="sldNum" idx="76"/>
          </p:nvPr>
        </p:nvSpPr>
        <p:spPr>
          <a:xfrm>
            <a:off x="3852360" y="9429840"/>
            <a:ext cx="2944800" cy="49644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3FB7DA37-974F-438F-8644-2D9FDA2E46DD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10</a:t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42456439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prstGeom prst="rect">
            <a:avLst/>
          </a:prstGeom>
          <a:ln w="0">
            <a:noFill/>
          </a:ln>
        </p:spPr>
      </p:sp>
      <p:sp>
        <p:nvSpPr>
          <p:cNvPr id="595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6360" cy="4462920"/>
          </a:xfrm>
          <a:prstGeom prst="rect">
            <a:avLst/>
          </a:prstGeom>
          <a:noFill/>
          <a:ln w="12600">
            <a:noFill/>
          </a:ln>
        </p:spPr>
        <p:txBody>
          <a:bodyPr lIns="91800" rIns="91800" numCol="1" spcCol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96" name="PlaceHolder 3"/>
          <p:cNvSpPr>
            <a:spLocks noGrp="1"/>
          </p:cNvSpPr>
          <p:nvPr>
            <p:ph type="sldNum" idx="91"/>
          </p:nvPr>
        </p:nvSpPr>
        <p:spPr>
          <a:xfrm>
            <a:off x="3852360" y="9429840"/>
            <a:ext cx="2944800" cy="496440"/>
          </a:xfrm>
          <a:prstGeom prst="rect">
            <a:avLst/>
          </a:prstGeom>
          <a:noFill/>
          <a:ln w="12600">
            <a:noFill/>
          </a:ln>
        </p:spPr>
        <p:txBody>
          <a:bodyPr lIns="91800" rIns="9180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CA137DBD-7608-4E57-BB28-9062D1F210D3}" type="slidenum">
              <a:rPr lang="ru-RU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11</a:t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4219765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1A27251-1BDE-4437-B245-04DD2F075089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96BB4BA-BC5E-4EB2-9D9B-04A159A48F55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43E4CE6-923E-430A-BA3D-23E59D72D2F0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9D039B0-1241-43F7-89E8-CFB60C395E8A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305F3C1C-B8B6-4215-BEA0-DF1171B0C046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C687107-DA07-48BB-8677-CCFFA23CCE8E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BE99A7D-A863-498C-AA7D-1561F417EE20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EC07B226-8799-4905-8C85-E514A599A439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40C8E2B-DE22-47AD-97D6-F8A5126AA71C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70F4213-C9A7-494A-9677-2777E982F276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BFFBC13-2244-46B3-9970-0EE64E64EB7A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152E915-F857-4522-9172-621F70F9AB76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DDB0DED2-6532-4BE5-B3F5-35022B6EB064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B10D3841-031D-4966-9E64-E1422494D8D2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57570FA3-8CE0-415C-9807-96E99850397B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EF6D3522-C76F-4837-95CD-016BD3E98DCF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0B62E180-8934-4A12-8172-3737B72DBFFB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852C055-FA60-43EE-B0D5-723A40990B98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23939BE-0CA6-46B6-8C33-2DA7622A8345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9F293FE-BCBD-458E-9009-B80350DBD670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210C2C2-0BE3-433A-9A36-115A4C31A840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1994674-3CA0-4FBF-90F5-EEAF65069647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8522F49-8CCF-4906-A91F-ECDA977DE0F3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8C50B89-2AFB-4A7C-94F7-F9E1371F602B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 idx="1"/>
          </p:nvPr>
        </p:nvSpPr>
        <p:spPr>
          <a:xfrm>
            <a:off x="457200" y="6245280"/>
            <a:ext cx="213336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&lt;дата/время&gt;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ftr" idx="2"/>
          </p:nvPr>
        </p:nvSpPr>
        <p:spPr>
          <a:xfrm>
            <a:off x="3124080" y="6245280"/>
            <a:ext cx="28951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 idx="3"/>
          </p:nvPr>
        </p:nvSpPr>
        <p:spPr>
          <a:xfrm>
            <a:off x="6553080" y="6245280"/>
            <a:ext cx="213336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1A239950-05EE-4EAC-89D6-4087ACEA3ECB}" type="slidenum">
              <a:rPr lang="ru-RU" sz="1400" b="0" strike="noStrike" spc="-1">
                <a:solidFill>
                  <a:srgbClr val="000000"/>
                </a:solidFill>
                <a:latin typeface="Arial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Образец заголовка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Образец текста</a:t>
            </a: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Второй уровень</a:t>
            </a:r>
          </a:p>
          <a:p>
            <a:pPr marL="1143000" lvl="2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Третий уровень</a:t>
            </a:r>
          </a:p>
          <a:p>
            <a:pPr marL="1600200" lvl="3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Четвертый уровень</a:t>
            </a:r>
          </a:p>
          <a:p>
            <a:pPr marL="2057400" lvl="4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Char char="»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 idx="4"/>
          </p:nvPr>
        </p:nvSpPr>
        <p:spPr>
          <a:xfrm>
            <a:off x="457200" y="6245280"/>
            <a:ext cx="213336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&lt;дата/время&gt;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ftr" idx="5"/>
          </p:nvPr>
        </p:nvSpPr>
        <p:spPr>
          <a:xfrm>
            <a:off x="3124080" y="6245280"/>
            <a:ext cx="28951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sldNum" idx="6"/>
          </p:nvPr>
        </p:nvSpPr>
        <p:spPr>
          <a:xfrm>
            <a:off x="6553080" y="6245280"/>
            <a:ext cx="213336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979FAC8E-8EF9-471E-84CD-E431824E709A}" type="slidenum">
              <a:rPr lang="ru-RU" sz="1400" b="0" strike="noStrike" spc="-1">
                <a:solidFill>
                  <a:srgbClr val="000000"/>
                </a:solidFill>
                <a:latin typeface="Arial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2"/>
          <p:cNvSpPr/>
          <p:nvPr/>
        </p:nvSpPr>
        <p:spPr>
          <a:xfrm>
            <a:off x="0" y="1987560"/>
            <a:ext cx="9143640" cy="26287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cap="all" spc="-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надзорной деятельности отдела общего промышленного надзора по </a:t>
            </a:r>
            <a:r>
              <a:rPr lang="ru-RU" sz="1800" b="1" strike="noStrike" cap="all" spc="-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КОСТРОМСКОЙ области</a:t>
            </a:r>
            <a:endParaRPr lang="ru-RU" sz="1800" b="1" strike="noStrike" cap="all" spc="-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cap="all" spc="-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итогам первого </a:t>
            </a:r>
            <a:r>
              <a:rPr lang="ru-RU" sz="1800" b="1" strike="noStrike" cap="all" spc="-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ПОЛУГОДИЯ 2024 </a:t>
            </a:r>
            <a:r>
              <a:rPr lang="ru-RU" sz="1800" b="1" strike="noStrike" cap="all" spc="-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sz="18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ru-RU" sz="2000" b="1" strike="noStrike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Доклад </a:t>
            </a:r>
            <a:r>
              <a:rPr lang="ru-RU" sz="2000" b="1" strike="noStrike" spc="-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и.о</a:t>
            </a:r>
            <a:r>
              <a:rPr lang="ru-RU" sz="2000" b="1" strike="noStrike" spc="-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начальника </a:t>
            </a:r>
            <a:r>
              <a:rPr lang="ru-RU" sz="2000" b="1" strike="noStrike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отдела общего промышленного надзора </a:t>
            </a:r>
            <a:r>
              <a:rPr lang="ru-RU" sz="2000" b="1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strike="noStrike" spc="-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b="1" spc="-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Ярославской и Костромской</a:t>
            </a:r>
            <a:r>
              <a:rPr lang="ru-RU" sz="2000" b="1" strike="noStrike" spc="-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областям </a:t>
            </a:r>
            <a:r>
              <a:rPr lang="ru-RU" sz="2000" b="1" strike="noStrike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Центрального управления Ростехнадзора</a:t>
            </a:r>
            <a:endParaRPr lang="ru-RU" sz="2000" b="0" strike="noStrike" spc="-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endParaRPr lang="ru-RU" sz="2000" b="1" strike="noStrike" spc="-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ru-RU" sz="2000" b="1" strike="noStrike" spc="-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Голубевой Марины Владимировны</a:t>
            </a:r>
            <a:endParaRPr lang="ru-RU" sz="2000" b="0" strike="noStrike" spc="-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Rectangle 3"/>
          <p:cNvSpPr/>
          <p:nvPr/>
        </p:nvSpPr>
        <p:spPr>
          <a:xfrm>
            <a:off x="1981260" y="5121000"/>
            <a:ext cx="9143640" cy="68544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algn="ctr">
              <a:lnSpc>
                <a:spcPct val="90000"/>
              </a:lnSpc>
            </a:pPr>
            <a:endParaRPr lang="ru-RU" sz="2000" b="1" strike="noStrike" spc="-1">
              <a:solidFill>
                <a:srgbClr val="4040B2"/>
              </a:solidFill>
              <a:latin typeface="Calibri"/>
            </a:endParaRPr>
          </a:p>
        </p:txBody>
      </p:sp>
      <p:sp>
        <p:nvSpPr>
          <p:cNvPr id="90" name="Text Box 4"/>
          <p:cNvSpPr/>
          <p:nvPr/>
        </p:nvSpPr>
        <p:spPr>
          <a:xfrm>
            <a:off x="304920" y="6137640"/>
            <a:ext cx="8534160" cy="398655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pc="-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сентября</a:t>
            </a:r>
            <a:r>
              <a:rPr lang="ru-RU" sz="2000" b="1" strike="noStrike" spc="-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2024 </a:t>
            </a:r>
            <a:r>
              <a:rPr lang="ru-RU" sz="2000" b="1" strike="noStrike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endParaRPr lang="ru-RU" sz="2000" b="0" strike="noStrike" spc="-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1" name="Group 36"/>
          <p:cNvGrpSpPr/>
          <p:nvPr/>
        </p:nvGrpSpPr>
        <p:grpSpPr>
          <a:xfrm>
            <a:off x="0" y="127080"/>
            <a:ext cx="9143640" cy="1611000"/>
            <a:chOff x="0" y="127080"/>
            <a:chExt cx="9143640" cy="1611000"/>
          </a:xfrm>
        </p:grpSpPr>
        <p:sp>
          <p:nvSpPr>
            <p:cNvPr id="92" name="Rectangle 37"/>
            <p:cNvSpPr/>
            <p:nvPr/>
          </p:nvSpPr>
          <p:spPr>
            <a:xfrm>
              <a:off x="0" y="1074600"/>
              <a:ext cx="9143640" cy="9324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3" name="Rectangle 38"/>
            <p:cNvSpPr/>
            <p:nvPr/>
          </p:nvSpPr>
          <p:spPr>
            <a:xfrm>
              <a:off x="0" y="1252440"/>
              <a:ext cx="9143640" cy="263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4" name="Rectangle 39"/>
            <p:cNvSpPr/>
            <p:nvPr/>
          </p:nvSpPr>
          <p:spPr>
            <a:xfrm>
              <a:off x="0" y="1162080"/>
              <a:ext cx="9143640" cy="12816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5" name="Text Box 40"/>
            <p:cNvSpPr/>
            <p:nvPr/>
          </p:nvSpPr>
          <p:spPr>
            <a:xfrm>
              <a:off x="519120" y="127080"/>
              <a:ext cx="8319600" cy="85716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 dirty="0">
                  <a:solidFill>
                    <a:srgbClr val="4040B2"/>
                  </a:solidFill>
                  <a:latin typeface="Calibri"/>
                </a:rPr>
                <a:t>Центральное управление Федеральной службы по экологическому, </a:t>
              </a: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 dirty="0">
                  <a:solidFill>
                    <a:srgbClr val="4040B2"/>
                  </a:solidFill>
                  <a:latin typeface="Calibri"/>
                </a:rPr>
                <a:t>технологическому и атомному надзору</a:t>
              </a: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</p:txBody>
        </p:sp>
        <p:pic>
          <p:nvPicPr>
            <p:cNvPr id="96" name="Picture 41" descr="fsetan_emblema2007"/>
            <p:cNvPicPr/>
            <p:nvPr/>
          </p:nvPicPr>
          <p:blipFill>
            <a:blip r:embed="rId2"/>
            <a:stretch/>
          </p:blipFill>
          <p:spPr>
            <a:xfrm>
              <a:off x="324000" y="549360"/>
              <a:ext cx="1056960" cy="118872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97" name="Line 2"/>
          <p:cNvSpPr/>
          <p:nvPr/>
        </p:nvSpPr>
        <p:spPr>
          <a:xfrm>
            <a:off x="428400" y="5121000"/>
            <a:ext cx="850104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79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280" name="PlaceHolder 2"/>
          <p:cNvSpPr>
            <a:spLocks noGrp="1"/>
          </p:cNvSpPr>
          <p:nvPr>
            <p:ph type="title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81" name="Таблица 27"/>
          <p:cNvGraphicFramePr/>
          <p:nvPr>
            <p:extLst>
              <p:ext uri="{D42A27DB-BD31-4B8C-83A1-F6EECF244321}">
                <p14:modId xmlns:p14="http://schemas.microsoft.com/office/powerpoint/2010/main" val="3340196190"/>
              </p:ext>
            </p:extLst>
          </p:nvPr>
        </p:nvGraphicFramePr>
        <p:xfrm>
          <a:off x="323640" y="1030884"/>
          <a:ext cx="8640720" cy="1066800"/>
        </p:xfrm>
        <a:graphic>
          <a:graphicData uri="http://schemas.openxmlformats.org/drawingml/2006/table">
            <a:tbl>
              <a:tblPr/>
              <a:tblGrid>
                <a:gridCol w="86407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759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нарушений обязательных требований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48301BDB-EBFB-3C67-FCA8-4B74FDFB12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125646"/>
              </p:ext>
            </p:extLst>
          </p:nvPr>
        </p:nvGraphicFramePr>
        <p:xfrm>
          <a:off x="335308" y="2253038"/>
          <a:ext cx="8473383" cy="2686347"/>
        </p:xfrm>
        <a:graphic>
          <a:graphicData uri="http://schemas.openxmlformats.org/drawingml/2006/table">
            <a:tbl>
              <a:tblPr/>
              <a:tblGrid>
                <a:gridCol w="8473383">
                  <a:extLst>
                    <a:ext uri="{9D8B030D-6E8A-4147-A177-3AD203B41FA5}">
                      <a16:colId xmlns="" xmlns:a16="http://schemas.microsoft.com/office/drawing/2014/main" val="3734105989"/>
                    </a:ext>
                  </a:extLst>
                </a:gridCol>
              </a:tblGrid>
              <a:tr h="796587">
                <a:tc>
                  <a:txBody>
                    <a:bodyPr/>
                    <a:lstStyle/>
                    <a:p>
                      <a:pPr marL="457200" indent="-457200" algn="l">
                        <a:lnSpc>
                          <a:spcPct val="10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2800" b="0" strike="noStrike" spc="-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Направлено </a:t>
                      </a:r>
                      <a:r>
                        <a:rPr lang="ru-RU" sz="2800" b="1" strike="noStrike" spc="-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 </a:t>
                      </a:r>
                      <a:r>
                        <a:rPr lang="ru-RU" sz="2800" b="0" strike="noStrike" spc="-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информационных </a:t>
                      </a:r>
                      <a:r>
                        <a:rPr lang="ru-RU" sz="2800" b="0" strike="noStrike" spc="-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писем </a:t>
                      </a: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652104239"/>
                  </a:ext>
                </a:extLst>
              </a:tr>
              <a:tr h="939114">
                <a:tc>
                  <a:txBody>
                    <a:bodyPr/>
                    <a:lstStyle/>
                    <a:p>
                      <a:pPr marL="457200" indent="-457200" algn="l">
                        <a:lnSpc>
                          <a:spcPct val="10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2800" b="0" strike="noStrike" spc="-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Объявлено </a:t>
                      </a:r>
                      <a:r>
                        <a:rPr lang="ru-RU" sz="2800" b="1" strike="noStrike" spc="-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</a:t>
                      </a:r>
                      <a:r>
                        <a:rPr lang="ru-RU" sz="2800" b="0" strike="noStrike" spc="-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strike="noStrike" spc="-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предостережения о недопустимости нарушения обязательных требований</a:t>
                      </a: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2362838172"/>
                  </a:ext>
                </a:extLst>
              </a:tr>
              <a:tr h="827903">
                <a:tc>
                  <a:txBody>
                    <a:bodyPr/>
                    <a:lstStyle/>
                    <a:p>
                      <a:pPr marL="457200" indent="-457200" algn="l">
                        <a:lnSpc>
                          <a:spcPct val="10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2800" b="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Проведено </a:t>
                      </a:r>
                      <a:r>
                        <a:rPr lang="ru-RU" sz="2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ru-RU" sz="28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консультаций поднадзорных организаций</a:t>
                      </a:r>
                      <a:endParaRPr lang="ru-RU" sz="2800" b="0" strike="noStrike" spc="-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3077029869"/>
                  </a:ext>
                </a:extLst>
              </a:tr>
            </a:tbl>
          </a:graphicData>
        </a:graphic>
      </p:graphicFrame>
      <p:sp>
        <p:nvSpPr>
          <p:cNvPr id="8" name="PlaceHolder 1"/>
          <p:cNvSpPr>
            <a:spLocks noGrp="1"/>
          </p:cNvSpPr>
          <p:nvPr>
            <p:ph type="sldNum" idx="4294967295"/>
          </p:nvPr>
        </p:nvSpPr>
        <p:spPr>
          <a:xfrm>
            <a:off x="8485560" y="6381720"/>
            <a:ext cx="47844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lang="ru-RU" sz="1600" b="0" strike="noStrike" spc="-1" dirty="0" smtClean="0">
                <a:solidFill>
                  <a:srgbClr val="000000"/>
                </a:solidFill>
                <a:latin typeface="Tempora LGC Uni"/>
              </a:rPr>
              <a:t>10</a:t>
            </a:r>
            <a:endParaRPr lang="ru-RU" sz="1600" b="0" strike="noStrike" spc="-1" dirty="0">
              <a:solidFill>
                <a:srgbClr val="000000"/>
              </a:solidFill>
              <a:latin typeface="Tempora LGC Un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Rectangle 2"/>
          <p:cNvSpPr/>
          <p:nvPr/>
        </p:nvSpPr>
        <p:spPr>
          <a:xfrm>
            <a:off x="0" y="1987560"/>
            <a:ext cx="9143640" cy="26287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3600" b="0" strike="noStrike" spc="-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  <a:endParaRPr lang="ru-RU" sz="3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76" name="Rectangle 3"/>
          <p:cNvSpPr/>
          <p:nvPr/>
        </p:nvSpPr>
        <p:spPr>
          <a:xfrm>
            <a:off x="0" y="5029200"/>
            <a:ext cx="9143640" cy="68544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algn="ctr">
              <a:lnSpc>
                <a:spcPct val="90000"/>
              </a:lnSpc>
            </a:pPr>
            <a:endParaRPr lang="ru-RU" sz="2000" b="1" strike="noStrike" spc="-1">
              <a:solidFill>
                <a:srgbClr val="4040B2"/>
              </a:solidFill>
              <a:latin typeface="Calibri"/>
            </a:endParaRPr>
          </a:p>
        </p:txBody>
      </p:sp>
      <p:grpSp>
        <p:nvGrpSpPr>
          <p:cNvPr id="477" name="Group 36"/>
          <p:cNvGrpSpPr/>
          <p:nvPr/>
        </p:nvGrpSpPr>
        <p:grpSpPr>
          <a:xfrm>
            <a:off x="0" y="152280"/>
            <a:ext cx="9143640" cy="1620720"/>
            <a:chOff x="0" y="152280"/>
            <a:chExt cx="9143640" cy="1620720"/>
          </a:xfrm>
        </p:grpSpPr>
        <p:sp>
          <p:nvSpPr>
            <p:cNvPr id="478" name="Rectangle 37"/>
            <p:cNvSpPr/>
            <p:nvPr/>
          </p:nvSpPr>
          <p:spPr>
            <a:xfrm>
              <a:off x="0" y="1074600"/>
              <a:ext cx="9143640" cy="9324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479" name="Rectangle 38"/>
            <p:cNvSpPr/>
            <p:nvPr/>
          </p:nvSpPr>
          <p:spPr>
            <a:xfrm>
              <a:off x="0" y="1252440"/>
              <a:ext cx="9143640" cy="263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480" name="Rectangle 39"/>
            <p:cNvSpPr/>
            <p:nvPr/>
          </p:nvSpPr>
          <p:spPr>
            <a:xfrm>
              <a:off x="0" y="1162080"/>
              <a:ext cx="9143640" cy="12816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481" name="Text Box 40"/>
            <p:cNvSpPr/>
            <p:nvPr/>
          </p:nvSpPr>
          <p:spPr>
            <a:xfrm>
              <a:off x="735120" y="152280"/>
              <a:ext cx="8319600" cy="80172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600" b="1" strike="noStrike" spc="-1">
                  <a:solidFill>
                    <a:srgbClr val="4040B2"/>
                  </a:solidFill>
                  <a:latin typeface="Calibri"/>
                </a:rPr>
                <a:t>Центральное управление Федеральной службы по экологическому, </a:t>
              </a:r>
              <a:endParaRPr lang="ru-RU" sz="1600" b="0" strike="noStrike" spc="-1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600" b="1" strike="noStrike" spc="-1">
                  <a:solidFill>
                    <a:srgbClr val="4040B2"/>
                  </a:solidFill>
                  <a:latin typeface="Calibri"/>
                </a:rPr>
                <a:t>технологическому и атомному надзору</a:t>
              </a:r>
              <a:endParaRPr lang="ru-RU" sz="1600" b="0" strike="noStrike" spc="-1">
                <a:solidFill>
                  <a:srgbClr val="000000"/>
                </a:solidFill>
                <a:latin typeface="Open Sans"/>
              </a:endParaRPr>
            </a:p>
          </p:txBody>
        </p:sp>
        <p:pic>
          <p:nvPicPr>
            <p:cNvPr id="482" name="Picture 41" descr="fsetan_emblema2007"/>
            <p:cNvPicPr/>
            <p:nvPr/>
          </p:nvPicPr>
          <p:blipFill>
            <a:blip r:embed="rId3"/>
            <a:stretch/>
          </p:blipFill>
          <p:spPr>
            <a:xfrm>
              <a:off x="201600" y="584280"/>
              <a:ext cx="1056960" cy="118872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483" name="Line 2"/>
          <p:cNvSpPr/>
          <p:nvPr/>
        </p:nvSpPr>
        <p:spPr>
          <a:xfrm>
            <a:off x="428400" y="5121000"/>
            <a:ext cx="850104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4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117" name="PlaceHolder 1"/>
          <p:cNvSpPr>
            <a:spLocks noGrp="1"/>
          </p:cNvSpPr>
          <p:nvPr>
            <p:ph type="sldNum" idx="12"/>
          </p:nvPr>
        </p:nvSpPr>
        <p:spPr>
          <a:xfrm>
            <a:off x="8711514" y="6381720"/>
            <a:ext cx="252486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lang="ru-RU" sz="1600" b="0" strike="noStrike" spc="-1" dirty="0" smtClean="0">
                <a:solidFill>
                  <a:srgbClr val="000000"/>
                </a:solidFill>
                <a:latin typeface="Tempora LGC Uni"/>
              </a:rPr>
              <a:t>2</a:t>
            </a:r>
            <a:endParaRPr lang="ru-RU" sz="1600" b="0" strike="noStrike" spc="-1" dirty="0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118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title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 dirty="0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 dirty="0"/>
              <a:t/>
            </a:r>
            <a:br>
              <a:rPr sz="1600" dirty="0"/>
            </a:br>
            <a:r>
              <a:rPr lang="ru-RU" sz="1600" b="1" strike="noStrike" spc="-1" dirty="0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Скругленный прямоугольник 1"/>
          <p:cNvSpPr/>
          <p:nvPr/>
        </p:nvSpPr>
        <p:spPr>
          <a:xfrm>
            <a:off x="713520" y="980640"/>
            <a:ext cx="7772040" cy="64764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strike="noStrike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ПОДНАДЗОРНЫЕ ОБЪЕКТЫ</a:t>
            </a:r>
            <a:endParaRPr lang="ru-RU" sz="28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/>
          </p:nvPr>
        </p:nvSpPr>
        <p:spPr>
          <a:xfrm>
            <a:off x="428760" y="1714320"/>
            <a:ext cx="8282754" cy="421452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28440">
            <a:solidFill>
              <a:srgbClr val="72BFC5"/>
            </a:solidFill>
            <a:round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numCol="1" spcCol="0" anchor="t">
            <a:normAutofit fontScale="40000" lnSpcReduction="20000"/>
          </a:bodyPr>
          <a:lstStyle/>
          <a:p>
            <a:pPr indent="0" algn="ctr">
              <a:lnSpc>
                <a:spcPct val="120000"/>
              </a:lnSpc>
              <a:spcBef>
                <a:spcPts val="1199"/>
              </a:spcBef>
              <a:buNone/>
              <a:tabLst>
                <a:tab pos="0" algn="l"/>
              </a:tabLst>
            </a:pPr>
            <a:r>
              <a:rPr lang="ru-RU" sz="5600" b="1" i="1" u="sng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5600" b="1" i="1" u="sng" strike="noStrike" spc="-1" dirty="0">
                <a:solidFill>
                  <a:srgbClr val="00206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а территории </a:t>
            </a:r>
            <a:r>
              <a:rPr lang="ru-RU" sz="5600" b="1" i="1" u="sng" strike="noStrike" spc="-1" dirty="0" smtClean="0">
                <a:solidFill>
                  <a:srgbClr val="00206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Костромской </a:t>
            </a:r>
            <a:r>
              <a:rPr lang="ru-RU" sz="5600" b="1" i="1" u="sng" strike="noStrike" spc="-1" dirty="0">
                <a:solidFill>
                  <a:srgbClr val="00206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области:</a:t>
            </a:r>
            <a:endParaRPr lang="ru-RU" sz="5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20000"/>
              </a:lnSpc>
              <a:buNone/>
              <a:tabLst>
                <a:tab pos="0" algn="l"/>
              </a:tabLst>
            </a:pPr>
            <a:endParaRPr lang="ru-RU" sz="3100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ru-RU" sz="25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ru-RU" sz="5500" b="1" i="1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поднадзорных организаций</a:t>
            </a:r>
            <a:r>
              <a:rPr lang="ru-RU" sz="5500" b="1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5500" b="0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500" b="1" strike="noStrike" spc="-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354,</a:t>
            </a:r>
            <a:endParaRPr lang="ru-RU" sz="5500" b="1" strike="noStrike" spc="-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ru-RU" sz="5500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ru-RU" sz="5500" b="1" i="1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опасных производственных </a:t>
            </a:r>
            <a:endParaRPr lang="ru-RU" sz="55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5500" b="1" i="1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                                 </a:t>
            </a:r>
            <a:r>
              <a:rPr lang="ru-RU" sz="5400" b="1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5500" b="0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500" b="1" spc="-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782</a:t>
            </a:r>
            <a:r>
              <a:rPr lang="ru-RU" sz="5500" b="1" strike="noStrike" spc="-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55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740"/>
              </a:spcBef>
              <a:buNone/>
              <a:tabLst>
                <a:tab pos="0" algn="l"/>
              </a:tabLst>
            </a:pPr>
            <a:r>
              <a:rPr lang="en-US" sz="37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37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1120"/>
              </a:spcBef>
              <a:buNone/>
              <a:tabLst>
                <a:tab pos="0" algn="l"/>
              </a:tabLst>
            </a:pPr>
            <a:r>
              <a:rPr lang="ru-RU" sz="37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классам опасности:</a:t>
            </a:r>
            <a:endParaRPr lang="ru-RU" sz="5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1199"/>
              </a:spcBef>
              <a:buNone/>
              <a:tabLst>
                <a:tab pos="0" algn="l"/>
              </a:tabLst>
            </a:pPr>
            <a:r>
              <a:rPr lang="ru-RU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класс  </a:t>
            </a:r>
            <a:r>
              <a:rPr lang="ru-RU" sz="5600" b="0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5600" b="1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класс </a:t>
            </a:r>
            <a:r>
              <a:rPr lang="ru-RU" sz="5600" b="0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ru-RU" sz="5600" b="1" strike="noStrike" spc="-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420</a:t>
            </a:r>
            <a:endParaRPr lang="ru-RU" sz="5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1120"/>
              </a:spcBef>
              <a:buNone/>
              <a:tabLst>
                <a:tab pos="0" algn="l"/>
              </a:tabLst>
            </a:pPr>
            <a:r>
              <a:rPr lang="ru-RU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класс </a:t>
            </a:r>
            <a:r>
              <a:rPr lang="ru-RU" sz="5600" b="0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5600" b="1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5600" b="1" strike="noStrike" spc="-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b="0" strike="noStrike" spc="-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ru-RU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класс </a:t>
            </a:r>
            <a:r>
              <a:rPr lang="ru-RU" sz="5600" b="0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ru-RU" sz="5600" b="1" spc="-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358</a:t>
            </a:r>
            <a:endParaRPr lang="ru-RU" sz="5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641"/>
              </a:spcBef>
              <a:buNone/>
              <a:tabLst>
                <a:tab pos="0" algn="l"/>
              </a:tabLst>
            </a:pPr>
            <a:r>
              <a:rPr lang="ru-RU" sz="3200" b="0" strike="noStrike" spc="-1" dirty="0">
                <a:solidFill>
                  <a:schemeClr val="dk1"/>
                </a:solidFill>
                <a:latin typeface="Arial"/>
              </a:rPr>
              <a:t>                              </a:t>
            </a:r>
            <a:endParaRPr lang="ru-RU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6391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13" y="20372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247769283"/>
              </p:ext>
            </p:extLst>
          </p:nvPr>
        </p:nvGraphicFramePr>
        <p:xfrm>
          <a:off x="443369" y="2327205"/>
          <a:ext cx="4147882" cy="43238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99959" y="1449977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аварий и несчастных случаев </a:t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3256" y="140091"/>
            <a:ext cx="7917507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kumimoji="1" lang="ru-RU" b="1" dirty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b="1" dirty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b="1" dirty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b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9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1624237"/>
              </p:ext>
            </p:extLst>
          </p:nvPr>
        </p:nvGraphicFramePr>
        <p:xfrm>
          <a:off x="4481833" y="1265230"/>
          <a:ext cx="4358930" cy="5592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Таблица 5"/>
          <p:cNvGraphicFramePr/>
          <p:nvPr>
            <p:extLst>
              <p:ext uri="{D42A27DB-BD31-4B8C-83A1-F6EECF244321}">
                <p14:modId xmlns:p14="http://schemas.microsoft.com/office/powerpoint/2010/main" val="2002705160"/>
              </p:ext>
            </p:extLst>
          </p:nvPr>
        </p:nvGraphicFramePr>
        <p:xfrm>
          <a:off x="206640" y="869554"/>
          <a:ext cx="8730720" cy="426720"/>
        </p:xfrm>
        <a:graphic>
          <a:graphicData uri="http://schemas.openxmlformats.org/drawingml/2006/table">
            <a:tbl>
              <a:tblPr/>
              <a:tblGrid>
                <a:gridCol w="87307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5866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22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Аварийность и травматизм на территории </a:t>
                      </a:r>
                      <a:r>
                        <a:rPr lang="ru-RU" sz="2200" b="1" strike="noStrike" spc="-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Костромской</a:t>
                      </a:r>
                      <a:r>
                        <a:rPr lang="ru-RU" sz="2200" b="1" strike="noStrike" spc="-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1" strike="noStrike" spc="-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области</a:t>
                      </a:r>
                      <a:endParaRPr lang="ru-RU" sz="2200" b="0" strike="noStrike" spc="-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PlaceHolder 1"/>
          <p:cNvSpPr>
            <a:spLocks noGrp="1"/>
          </p:cNvSpPr>
          <p:nvPr>
            <p:ph type="sldNum" idx="4294967295"/>
          </p:nvPr>
        </p:nvSpPr>
        <p:spPr>
          <a:xfrm>
            <a:off x="8711514" y="6381720"/>
            <a:ext cx="252486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lang="ru-RU" dirty="0">
                <a:latin typeface="Tempora LGC Uni"/>
              </a:rPr>
              <a:t>3</a:t>
            </a:r>
            <a:endParaRPr lang="ru-RU" sz="1600" b="0" strike="noStrike" spc="-1" dirty="0">
              <a:solidFill>
                <a:srgbClr val="000000"/>
              </a:solidFill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420200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6391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13" y="20372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23256" y="140091"/>
            <a:ext cx="7917507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kumimoji="1" lang="ru-RU" b="1" dirty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b="1" dirty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b="1" dirty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b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10" name="Таблица 5"/>
          <p:cNvGraphicFramePr/>
          <p:nvPr>
            <p:extLst/>
          </p:nvPr>
        </p:nvGraphicFramePr>
        <p:xfrm>
          <a:off x="206640" y="869554"/>
          <a:ext cx="8730720" cy="426720"/>
        </p:xfrm>
        <a:graphic>
          <a:graphicData uri="http://schemas.openxmlformats.org/drawingml/2006/table">
            <a:tbl>
              <a:tblPr/>
              <a:tblGrid>
                <a:gridCol w="87307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5866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22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Аварийность и травматизм на территории </a:t>
                      </a:r>
                      <a:r>
                        <a:rPr lang="ru-RU" sz="2200" b="1" strike="noStrike" spc="-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Костромской</a:t>
                      </a:r>
                      <a:r>
                        <a:rPr lang="ru-RU" sz="2200" b="1" strike="noStrike" spc="-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1" strike="noStrike" spc="-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области</a:t>
                      </a:r>
                      <a:endParaRPr lang="ru-RU" sz="2200" b="0" strike="noStrike" spc="-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33951" y="1386208"/>
            <a:ext cx="8476098" cy="1625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В мае 2024 г. произошел </a:t>
            </a: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инцидент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на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ОПО,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эксплуатируемом филиалом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Костромская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ГРЭС»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АО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Интер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РАО-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Электрогенерация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».</a:t>
            </a:r>
          </a:p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Повреждено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техническое устройство - </a:t>
            </a: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энергоблок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Умножение 5"/>
          <p:cNvSpPr/>
          <p:nvPr/>
        </p:nvSpPr>
        <p:spPr>
          <a:xfrm>
            <a:off x="105878" y="1398572"/>
            <a:ext cx="817378" cy="800166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333951" y="3166712"/>
            <a:ext cx="8506812" cy="192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333951" y="3099335"/>
            <a:ext cx="8656045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marR="62865" indent="44640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авария</a:t>
            </a:r>
            <a:r>
              <a:rPr lang="ru-RU" sz="24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разрушение сооружений и (или) технических устройств, применяемых на опасном производственном объекте, неконтролируемые взрыв и (или) выброс опасных веществ;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900" marR="62865" indent="44640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инцидент</a:t>
            </a:r>
            <a:r>
              <a:rPr lang="ru-RU" sz="2400" spc="-1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2400" spc="-8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отказ</a:t>
            </a:r>
            <a:r>
              <a:rPr lang="ru-RU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или повреждение технических устройств, применяемых на опасном производственном</a:t>
            </a:r>
            <a:r>
              <a:rPr lang="ru-RU" sz="2400" spc="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объекте,</a:t>
            </a:r>
            <a:r>
              <a:rPr lang="ru-RU" sz="2400" spc="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отклонение</a:t>
            </a:r>
            <a:r>
              <a:rPr lang="ru-RU" sz="2400" spc="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</a:t>
            </a:r>
            <a:r>
              <a:rPr lang="ru-RU" sz="2400" spc="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установленного</a:t>
            </a:r>
            <a:r>
              <a:rPr lang="ru-RU" sz="2400" spc="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режима технологического процесса.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224711" y="3195049"/>
            <a:ext cx="381679" cy="41212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16" name="Стрелка вправо 15"/>
          <p:cNvSpPr/>
          <p:nvPr/>
        </p:nvSpPr>
        <p:spPr>
          <a:xfrm>
            <a:off x="224711" y="4892285"/>
            <a:ext cx="381679" cy="41212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17" name="PlaceHolder 1"/>
          <p:cNvSpPr>
            <a:spLocks noGrp="1"/>
          </p:cNvSpPr>
          <p:nvPr>
            <p:ph type="sldNum" idx="4294967295"/>
          </p:nvPr>
        </p:nvSpPr>
        <p:spPr>
          <a:xfrm>
            <a:off x="8711514" y="6381720"/>
            <a:ext cx="252486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lang="ru-RU" sz="1600" b="0" strike="noStrike" spc="-1" dirty="0" smtClean="0">
                <a:solidFill>
                  <a:srgbClr val="000000"/>
                </a:solidFill>
                <a:latin typeface="Tempora LGC Uni"/>
              </a:rPr>
              <a:t>4</a:t>
            </a:r>
            <a:endParaRPr lang="ru-RU" sz="1600" b="0" strike="noStrike" spc="-1" dirty="0">
              <a:solidFill>
                <a:srgbClr val="000000"/>
              </a:solidFill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754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sldNum" idx="4294967295"/>
          </p:nvPr>
        </p:nvSpPr>
        <p:spPr>
          <a:xfrm>
            <a:off x="7010280" y="6381720"/>
            <a:ext cx="19537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95D22711-4C15-41D6-9E00-CE6B5471CA30}" type="slidenum">
              <a:rPr lang="ru-RU" sz="1600" b="0" strike="noStrike" spc="-1">
                <a:solidFill>
                  <a:srgbClr val="000000"/>
                </a:solidFill>
                <a:latin typeface="Arial"/>
              </a:rPr>
              <a:t>5</a:t>
            </a:fld>
            <a:endParaRPr lang="ru-RU" sz="16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186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87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188" name="PlaceHolder 2"/>
          <p:cNvSpPr>
            <a:spLocks noGrp="1"/>
          </p:cNvSpPr>
          <p:nvPr>
            <p:ph type="title" idx="4294967295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89" name="Таблица 5"/>
          <p:cNvGraphicFramePr/>
          <p:nvPr>
            <p:extLst>
              <p:ext uri="{D42A27DB-BD31-4B8C-83A1-F6EECF244321}">
                <p14:modId xmlns:p14="http://schemas.microsoft.com/office/powerpoint/2010/main" val="1168630189"/>
              </p:ext>
            </p:extLst>
          </p:nvPr>
        </p:nvGraphicFramePr>
        <p:xfrm>
          <a:off x="218491" y="1021915"/>
          <a:ext cx="8730720" cy="640080"/>
        </p:xfrm>
        <a:graphic>
          <a:graphicData uri="http://schemas.openxmlformats.org/drawingml/2006/table">
            <a:tbl>
              <a:tblPr/>
              <a:tblGrid>
                <a:gridCol w="87307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6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проверок</a:t>
                      </a:r>
                      <a:endParaRPr lang="ru-RU" sz="3600" b="0" strike="noStrike" spc="-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260709109"/>
              </p:ext>
            </p:extLst>
          </p:nvPr>
        </p:nvGraphicFramePr>
        <p:xfrm>
          <a:off x="161640" y="1533270"/>
          <a:ext cx="8730720" cy="5092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7190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sldNum" idx="17"/>
          </p:nvPr>
        </p:nvSpPr>
        <p:spPr>
          <a:xfrm>
            <a:off x="7010280" y="6381720"/>
            <a:ext cx="19537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0F7C6C5D-FED7-4DE9-B3D1-1B701031DF6E}" type="slidenum">
              <a:rPr lang="ru-RU" sz="1600" b="0" strike="noStrike" spc="-1">
                <a:solidFill>
                  <a:srgbClr val="000000"/>
                </a:solidFill>
                <a:latin typeface="Arial"/>
              </a:rPr>
              <a:t>6</a:t>
            </a:fld>
            <a:endParaRPr lang="ru-RU" sz="16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170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71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172" name="PlaceHolder 2"/>
          <p:cNvSpPr>
            <a:spLocks noGrp="1"/>
          </p:cNvSpPr>
          <p:nvPr>
            <p:ph type="title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74" name="Диаграмма 22"/>
          <p:cNvGraphicFramePr/>
          <p:nvPr>
            <p:extLst>
              <p:ext uri="{D42A27DB-BD31-4B8C-83A1-F6EECF244321}">
                <p14:modId xmlns:p14="http://schemas.microsoft.com/office/powerpoint/2010/main" val="2610366200"/>
              </p:ext>
            </p:extLst>
          </p:nvPr>
        </p:nvGraphicFramePr>
        <p:xfrm>
          <a:off x="251640" y="1886552"/>
          <a:ext cx="3819846" cy="4310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5" name="Диаграмма 26"/>
          <p:cNvGraphicFramePr/>
          <p:nvPr>
            <p:extLst>
              <p:ext uri="{D42A27DB-BD31-4B8C-83A1-F6EECF244321}">
                <p14:modId xmlns:p14="http://schemas.microsoft.com/office/powerpoint/2010/main" val="1460611638"/>
              </p:ext>
            </p:extLst>
          </p:nvPr>
        </p:nvGraphicFramePr>
        <p:xfrm>
          <a:off x="4114095" y="1722923"/>
          <a:ext cx="4371465" cy="4382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76" name="Таблица 27"/>
          <p:cNvGraphicFramePr/>
          <p:nvPr>
            <p:extLst>
              <p:ext uri="{D42A27DB-BD31-4B8C-83A1-F6EECF244321}">
                <p14:modId xmlns:p14="http://schemas.microsoft.com/office/powerpoint/2010/main" val="1107135828"/>
              </p:ext>
            </p:extLst>
          </p:nvPr>
        </p:nvGraphicFramePr>
        <p:xfrm>
          <a:off x="251640" y="1052640"/>
          <a:ext cx="8640720" cy="640080"/>
        </p:xfrm>
        <a:graphic>
          <a:graphicData uri="http://schemas.openxmlformats.org/drawingml/2006/table">
            <a:tbl>
              <a:tblPr/>
              <a:tblGrid>
                <a:gridCol w="86407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706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6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работы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4204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1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02" name="Рисунок 23"/>
          <p:cNvPicPr/>
          <p:nvPr/>
        </p:nvPicPr>
        <p:blipFill>
          <a:blip r:embed="rId2"/>
          <a:stretch/>
        </p:blipFill>
        <p:spPr>
          <a:xfrm>
            <a:off x="223920" y="24120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303" name="Скругленный прямоугольник 1"/>
          <p:cNvSpPr/>
          <p:nvPr/>
        </p:nvSpPr>
        <p:spPr>
          <a:xfrm>
            <a:off x="689040" y="907920"/>
            <a:ext cx="7843320" cy="64908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организациями, эксплуатирующими ОПО без лицензии</a:t>
            </a:r>
            <a:endParaRPr lang="ru-RU" sz="3200" b="1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" name="TextBox 1"/>
          <p:cNvSpPr/>
          <p:nvPr/>
        </p:nvSpPr>
        <p:spPr>
          <a:xfrm>
            <a:off x="6553260" y="3504479"/>
            <a:ext cx="914040" cy="898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 dirty="0">
                <a:solidFill>
                  <a:srgbClr val="FFFFFF"/>
                </a:solidFill>
                <a:latin typeface="Arial"/>
              </a:rPr>
              <a:t>проверено </a:t>
            </a: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 dirty="0">
                <a:solidFill>
                  <a:srgbClr val="FFFFFF"/>
                </a:solidFill>
                <a:latin typeface="Arial"/>
              </a:rPr>
              <a:t>114</a:t>
            </a: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graphicFrame>
        <p:nvGraphicFramePr>
          <p:cNvPr id="309" name="Таблица 13"/>
          <p:cNvGraphicFramePr/>
          <p:nvPr>
            <p:extLst>
              <p:ext uri="{D42A27DB-BD31-4B8C-83A1-F6EECF244321}">
                <p14:modId xmlns:p14="http://schemas.microsoft.com/office/powerpoint/2010/main" val="3969165872"/>
              </p:ext>
            </p:extLst>
          </p:nvPr>
        </p:nvGraphicFramePr>
        <p:xfrm>
          <a:off x="802559" y="2263607"/>
          <a:ext cx="7538522" cy="3411505"/>
        </p:xfrm>
        <a:graphic>
          <a:graphicData uri="http://schemas.openxmlformats.org/drawingml/2006/table">
            <a:tbl>
              <a:tblPr/>
              <a:tblGrid>
                <a:gridCol w="733024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919949">
                <a:tc>
                  <a:txBody>
                    <a:bodyPr/>
                    <a:lstStyle/>
                    <a:p>
                      <a:pPr marL="457200" indent="-457200" algn="l">
                        <a:lnSpc>
                          <a:spcPct val="10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sz="2800" b="0" strike="noStrike" spc="-1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Объявление предостережения о недопустимости нарушения обязательных требований</a:t>
                      </a:r>
                      <a:endParaRPr lang="ru-RU" sz="28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57693">
                <a:tc>
                  <a:txBody>
                    <a:bodyPr/>
                    <a:lstStyle/>
                    <a:p>
                      <a:pPr marL="457200" indent="-457200" algn="l">
                        <a:lnSpc>
                          <a:spcPct val="10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sz="2800" b="0" strike="noStrike" spc="-1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Внеплановые контрольные (надзорные) мероприятия</a:t>
                      </a:r>
                      <a:endParaRPr lang="ru-RU" sz="28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82212">
                <a:tc>
                  <a:txBody>
                    <a:bodyPr/>
                    <a:lstStyle/>
                    <a:p>
                      <a:pPr marL="457200" indent="-457200" algn="l">
                        <a:lnSpc>
                          <a:spcPct val="10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sz="2800" b="0" strike="noStrike" spc="-1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Информирование органов власти</a:t>
                      </a:r>
                      <a:endParaRPr lang="ru-RU" sz="28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PlaceHolder 1"/>
          <p:cNvSpPr>
            <a:spLocks noGrp="1"/>
          </p:cNvSpPr>
          <p:nvPr>
            <p:ph type="sldNum" idx="4294967295"/>
          </p:nvPr>
        </p:nvSpPr>
        <p:spPr>
          <a:xfrm>
            <a:off x="8711514" y="6381720"/>
            <a:ext cx="252486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lang="ru-RU" sz="1600" b="0" strike="noStrike" spc="-1" dirty="0" smtClean="0">
                <a:solidFill>
                  <a:srgbClr val="000000"/>
                </a:solidFill>
                <a:latin typeface="Tempora LGC Uni"/>
              </a:rPr>
              <a:t>7</a:t>
            </a:r>
            <a:endParaRPr lang="ru-RU" sz="1600" b="0" strike="noStrike" spc="-1" dirty="0">
              <a:solidFill>
                <a:srgbClr val="000000"/>
              </a:solidFill>
              <a:latin typeface="Tempora LGC Un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PlaceHolder 2"/>
          <p:cNvSpPr>
            <a:spLocks noGrp="1"/>
          </p:cNvSpPr>
          <p:nvPr>
            <p:ph type="title"/>
          </p:nvPr>
        </p:nvSpPr>
        <p:spPr>
          <a:xfrm>
            <a:off x="714240" y="1429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1" name="Line 2"/>
          <p:cNvSpPr/>
          <p:nvPr/>
        </p:nvSpPr>
        <p:spPr>
          <a:xfrm>
            <a:off x="0" y="783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42" name="Рисунок 23"/>
          <p:cNvPicPr/>
          <p:nvPr/>
        </p:nvPicPr>
        <p:blipFill>
          <a:blip r:embed="rId3"/>
          <a:stretch/>
        </p:blipFill>
        <p:spPr>
          <a:xfrm>
            <a:off x="342000" y="17208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343" name="Скругленный прямоугольник 3"/>
          <p:cNvSpPr/>
          <p:nvPr/>
        </p:nvSpPr>
        <p:spPr>
          <a:xfrm>
            <a:off x="230040" y="1133790"/>
            <a:ext cx="8740440" cy="93456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600" b="1" strike="noStrike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Производственный контроль</a:t>
            </a:r>
            <a:endParaRPr lang="ru-RU" sz="3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u-RU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4" name="Скругленный прямоугольник 4"/>
          <p:cNvSpPr/>
          <p:nvPr/>
        </p:nvSpPr>
        <p:spPr>
          <a:xfrm>
            <a:off x="223920" y="2856429"/>
            <a:ext cx="3243523" cy="2036847"/>
          </a:xfrm>
          <a:prstGeom prst="roundRect">
            <a:avLst>
              <a:gd name="adj" fmla="val 16667"/>
            </a:avLst>
          </a:prstGeom>
          <a:gradFill rotWithShape="0">
            <a:gsLst>
              <a:gs pos="33000">
                <a:srgbClr val="ECFEFD"/>
              </a:gs>
              <a:gs pos="100000">
                <a:srgbClr val="EFFAFA"/>
              </a:gs>
            </a:gsLst>
            <a:lin ang="5400000"/>
          </a:gradFill>
          <a:ln w="9525" cap="sq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85840" indent="-285840">
              <a:lnSpc>
                <a:spcPct val="100000"/>
              </a:lnSpc>
              <a:buClr>
                <a:srgbClr val="002060"/>
              </a:buClr>
              <a:buFont typeface="Wingdings" charset="2"/>
              <a:buChar char=""/>
            </a:pPr>
            <a:r>
              <a:rPr lang="ru-RU" sz="2000" b="1" strike="noStrike" spc="-1" dirty="0" smtClean="0">
                <a:solidFill>
                  <a:srgbClr val="002060"/>
                </a:solidFill>
                <a:latin typeface="Arial"/>
              </a:rPr>
              <a:t>291 </a:t>
            </a:r>
            <a:r>
              <a:rPr lang="ru-RU" sz="2000" b="0" strike="noStrike" spc="-1" dirty="0" smtClean="0">
                <a:solidFill>
                  <a:srgbClr val="002060"/>
                </a:solidFill>
                <a:latin typeface="Arial"/>
              </a:rPr>
              <a:t>сдано отчетов</a:t>
            </a:r>
            <a:endParaRPr lang="ru-RU" sz="2000" b="0" strike="noStrike" spc="-1" dirty="0">
              <a:solidFill>
                <a:srgbClr val="000000"/>
              </a:solidFill>
              <a:latin typeface="Open Sans"/>
            </a:endParaRPr>
          </a:p>
          <a:p>
            <a:pPr>
              <a:lnSpc>
                <a:spcPct val="100000"/>
              </a:lnSpc>
            </a:pPr>
            <a:endParaRPr lang="ru-RU" sz="2000" b="0" strike="noStrike" spc="-1" dirty="0">
              <a:solidFill>
                <a:srgbClr val="000000"/>
              </a:solidFill>
              <a:latin typeface="Open Sans"/>
            </a:endParaRPr>
          </a:p>
          <a:p>
            <a:pPr marL="342900" indent="-342900">
              <a:lnSpc>
                <a:spcPct val="10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2000" b="1" strike="noStrike" spc="-1" dirty="0">
                <a:solidFill>
                  <a:srgbClr val="C00000"/>
                </a:solidFill>
                <a:latin typeface="Arial"/>
              </a:rPr>
              <a:t> </a:t>
            </a:r>
            <a:r>
              <a:rPr lang="ru-RU" sz="2000" strike="noStrike" spc="-1" dirty="0">
                <a:solidFill>
                  <a:srgbClr val="C00000"/>
                </a:solidFill>
                <a:latin typeface="Arial"/>
              </a:rPr>
              <a:t>в </a:t>
            </a:r>
            <a:r>
              <a:rPr lang="ru-RU" sz="2000" b="1" strike="noStrike" spc="-1" dirty="0" smtClean="0">
                <a:solidFill>
                  <a:srgbClr val="C00000"/>
                </a:solidFill>
                <a:latin typeface="Arial"/>
              </a:rPr>
              <a:t>11 </a:t>
            </a:r>
            <a:r>
              <a:rPr lang="ru-RU" sz="2000" strike="noStrike" spc="-1" dirty="0">
                <a:solidFill>
                  <a:srgbClr val="C00000"/>
                </a:solidFill>
                <a:latin typeface="Arial"/>
              </a:rPr>
              <a:t>выявлены нарушения </a:t>
            </a:r>
          </a:p>
          <a:p>
            <a:pPr>
              <a:lnSpc>
                <a:spcPct val="100000"/>
              </a:lnSpc>
              <a:buClr>
                <a:srgbClr val="C00000"/>
              </a:buClr>
            </a:pPr>
            <a:endParaRPr lang="ru-RU" sz="2000" b="1" strike="noStrike" spc="-1" dirty="0">
              <a:solidFill>
                <a:srgbClr val="C00000"/>
              </a:solidFill>
              <a:latin typeface="Arial"/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="" xmlns:a16="http://schemas.microsoft.com/office/drawing/2014/main" id="{462E7C13-0976-32A1-A813-B655C91327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1233145"/>
              </p:ext>
            </p:extLst>
          </p:nvPr>
        </p:nvGraphicFramePr>
        <p:xfrm>
          <a:off x="2659862" y="2202027"/>
          <a:ext cx="6484138" cy="3755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PlaceHolder 1"/>
          <p:cNvSpPr>
            <a:spLocks noGrp="1"/>
          </p:cNvSpPr>
          <p:nvPr>
            <p:ph type="sldNum" idx="4294967295"/>
          </p:nvPr>
        </p:nvSpPr>
        <p:spPr>
          <a:xfrm>
            <a:off x="8711514" y="6381720"/>
            <a:ext cx="252486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lang="ru-RU" sz="1600" b="0" strike="noStrike" spc="-1" dirty="0" smtClean="0">
                <a:solidFill>
                  <a:srgbClr val="000000"/>
                </a:solidFill>
                <a:latin typeface="Tempora LGC Uni"/>
              </a:rPr>
              <a:t>8</a:t>
            </a:r>
            <a:endParaRPr lang="ru-RU" sz="1600" b="0" strike="noStrike" spc="-1" dirty="0">
              <a:solidFill>
                <a:srgbClr val="000000"/>
              </a:solidFill>
              <a:latin typeface="Tempora LGC Un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17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218" name="PlaceHolder 2"/>
          <p:cNvSpPr>
            <a:spLocks noGrp="1"/>
          </p:cNvSpPr>
          <p:nvPr>
            <p:ph type="title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19" name="Таблица 5"/>
          <p:cNvGraphicFramePr/>
          <p:nvPr>
            <p:extLst>
              <p:ext uri="{D42A27DB-BD31-4B8C-83A1-F6EECF244321}">
                <p14:modId xmlns:p14="http://schemas.microsoft.com/office/powerpoint/2010/main" val="1687630154"/>
              </p:ext>
            </p:extLst>
          </p:nvPr>
        </p:nvGraphicFramePr>
        <p:xfrm>
          <a:off x="1127608" y="1055280"/>
          <a:ext cx="7357952" cy="914400"/>
        </p:xfrm>
        <a:graphic>
          <a:graphicData uri="http://schemas.openxmlformats.org/drawingml/2006/table">
            <a:tbl>
              <a:tblPr/>
              <a:tblGrid>
                <a:gridCol w="73579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6357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Типичные нарушения</a:t>
                      </a:r>
                      <a:endParaRPr lang="ru-RU" sz="36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" name="Диаграмма 16"/>
          <p:cNvGraphicFramePr/>
          <p:nvPr>
            <p:extLst>
              <p:ext uri="{D42A27DB-BD31-4B8C-83A1-F6EECF244321}">
                <p14:modId xmlns:p14="http://schemas.microsoft.com/office/powerpoint/2010/main" val="833056771"/>
              </p:ext>
            </p:extLst>
          </p:nvPr>
        </p:nvGraphicFramePr>
        <p:xfrm>
          <a:off x="585535" y="2337840"/>
          <a:ext cx="7689240" cy="42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46261CBB-D5F8-F987-B7CE-8D81BC8E6D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314885"/>
              </p:ext>
            </p:extLst>
          </p:nvPr>
        </p:nvGraphicFramePr>
        <p:xfrm>
          <a:off x="383058" y="1847759"/>
          <a:ext cx="8473383" cy="4389711"/>
        </p:xfrm>
        <a:graphic>
          <a:graphicData uri="http://schemas.openxmlformats.org/drawingml/2006/table">
            <a:tbl>
              <a:tblPr/>
              <a:tblGrid>
                <a:gridCol w="8473383">
                  <a:extLst>
                    <a:ext uri="{9D8B030D-6E8A-4147-A177-3AD203B41FA5}">
                      <a16:colId xmlns="" xmlns:a16="http://schemas.microsoft.com/office/drawing/2014/main" val="3734105989"/>
                    </a:ext>
                  </a:extLst>
                </a:gridCol>
              </a:tblGrid>
              <a:tr h="1280751">
                <a:tc>
                  <a:txBody>
                    <a:bodyPr/>
                    <a:lstStyle/>
                    <a:p>
                      <a:pPr marL="457200" indent="-457200" algn="l">
                        <a:lnSpc>
                          <a:spcPct val="10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sz="2400" b="0" strike="noStrike" spc="-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информации о состоянии технических устройств, применяемых на ОПО, и входящих в состав ОПО зданий и сооружений.</a:t>
                      </a: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652104239"/>
                  </a:ext>
                </a:extLst>
              </a:tr>
              <a:tr h="1920240">
                <a:tc>
                  <a:txBody>
                    <a:bodyPr/>
                    <a:lstStyle/>
                    <a:p>
                      <a:pPr marL="457200" indent="-457200" algn="l">
                        <a:lnSpc>
                          <a:spcPct val="10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sz="2400" b="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отсутствие сведений о проведенных ЭПБ в случае наличия  в сведениях о ПК информации об истечении нормативного срока службы технических устройств, установленных изготовителем, или отсутствие сведений о замене оборудования.</a:t>
                      </a:r>
                      <a:endParaRPr lang="ru-RU" sz="2400" b="0" strike="noStrike" spc="-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3077029869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marL="457200" indent="-457200" algn="l">
                        <a:lnSpc>
                          <a:spcPct val="10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sz="2400" b="0" strike="noStrike" spc="-1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аттестованного по общим и специальным требованиям в области промышленной безопасности персонала.</a:t>
                      </a:r>
                      <a:endParaRPr lang="ru-RU" sz="24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2655048095"/>
                  </a:ext>
                </a:extLst>
              </a:tr>
            </a:tbl>
          </a:graphicData>
        </a:graphic>
      </p:graphicFrame>
      <p:sp>
        <p:nvSpPr>
          <p:cNvPr id="9" name="PlaceHolder 1"/>
          <p:cNvSpPr>
            <a:spLocks noGrp="1"/>
          </p:cNvSpPr>
          <p:nvPr>
            <p:ph type="sldNum" idx="4294967295"/>
          </p:nvPr>
        </p:nvSpPr>
        <p:spPr>
          <a:xfrm>
            <a:off x="8711514" y="6381720"/>
            <a:ext cx="252486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lang="ru-RU" sz="1600" b="0" strike="noStrike" spc="-1" dirty="0" smtClean="0">
                <a:solidFill>
                  <a:srgbClr val="000000"/>
                </a:solidFill>
                <a:latin typeface="Tempora LGC Uni"/>
              </a:rPr>
              <a:t>9</a:t>
            </a:r>
            <a:endParaRPr lang="ru-RU" sz="1600" b="0" strike="noStrike" spc="-1" dirty="0">
              <a:solidFill>
                <a:srgbClr val="000000"/>
              </a:solidFill>
              <a:latin typeface="Tempora LGC Un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69844</TotalTime>
  <Words>409</Words>
  <Application>Microsoft Office PowerPoint</Application>
  <PresentationFormat>Экран (4:3)</PresentationFormat>
  <Paragraphs>106</Paragraphs>
  <Slides>11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22" baseType="lpstr">
      <vt:lpstr>Arial</vt:lpstr>
      <vt:lpstr>Calibri</vt:lpstr>
      <vt:lpstr>DejaVu Sans</vt:lpstr>
      <vt:lpstr>Open Sans</vt:lpstr>
      <vt:lpstr>StarSymbol</vt:lpstr>
      <vt:lpstr>Symbol</vt:lpstr>
      <vt:lpstr>Tempora LGC Uni</vt:lpstr>
      <vt:lpstr>Times New Roman</vt:lpstr>
      <vt:lpstr>Wingdings</vt:lpstr>
      <vt:lpstr>Оформление по умолчанию</vt:lpstr>
      <vt:lpstr>Оформление по умолчанию</vt:lpstr>
      <vt:lpstr>Презентация PowerPoint</vt:lpstr>
      <vt:lpstr>Центральное Управление Федеральной службы по экологическому,  технологическому и атомному надзору</vt:lpstr>
      <vt:lpstr>Презентация PowerPoint</vt:lpstr>
      <vt:lpstr>Презентация PowerPoint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Презентация PowerPoint</vt:lpstr>
    </vt:vector>
  </TitlesOfParts>
  <Company>ГГТН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subject/>
  <dc:creator>Копылов</dc:creator>
  <dc:description/>
  <cp:lastModifiedBy>Пользователь</cp:lastModifiedBy>
  <cp:revision>3073</cp:revision>
  <cp:lastPrinted>2021-03-19T15:46:53Z</cp:lastPrinted>
  <dcterms:created xsi:type="dcterms:W3CDTF">2000-02-02T11:29:10Z</dcterms:created>
  <dcterms:modified xsi:type="dcterms:W3CDTF">2024-09-26T05:11:09Z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37</vt:i4>
  </property>
  <property fmtid="{D5CDD505-2E9C-101B-9397-08002B2CF9AE}" pid="3" name="PresentationFormat">
    <vt:lpwstr>Экран (4:3)</vt:lpwstr>
  </property>
  <property fmtid="{D5CDD505-2E9C-101B-9397-08002B2CF9AE}" pid="4" name="Slides">
    <vt:i4>47</vt:i4>
  </property>
</Properties>
</file>